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5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B1E0-5ED1-F4B5-0F1F-34622E656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50E69-244F-B407-09EA-1CDFE279B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CB51D-8AE8-ED04-F69E-9F6E4875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5E7BB-5ECC-B001-58C2-B503D841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854E-A75F-274A-F2DE-D3060215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90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F1F2-C93F-17DB-9384-E3236404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32995-B3EE-391C-7303-AEB6C4E71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4A2F-5798-D306-223B-2ADDF102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88F3-076B-2CBE-EB98-3D00F1D2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BD64B-87A5-9B53-7388-D7841340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59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B8383-8890-98CC-9E1E-258289C98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FBBA5-B7BE-27EB-CBC3-1A6393DC8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6451B-34B8-7D69-AC63-83E57D72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291DB-FE62-B234-1B77-B01981F4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55F8C-8315-0EA2-D588-630986CD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62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A783-08E7-A40C-44B5-53CB228D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57C15-66C0-8A03-AF2D-12BB7CCD4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48710-1FB4-4E20-F01E-171FF8FC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0047E-03C0-6362-3BE7-53BA0A98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99F9-7C9B-CAFE-3FC6-3E99C467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747-FF6B-9103-DF62-73F5CACC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BD522-F3AA-BEC8-70E4-DB4055A84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BF2A-1A3A-DFC2-6A05-5D36D3B6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DE462-5BA9-9DE6-2D3B-0BE9B1E4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ABB8-B90E-8A0D-8B7C-79E278C2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93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5EBF-A6E4-EEC3-AA09-92BA6EA1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3A588-FC6B-0490-E26B-256755C81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9A808-1E70-2160-D684-11E8AAC95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4E329-1B22-B303-EAC1-D7C1C49E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E5182-9850-6A49-0CEF-B2890A41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92983-C15D-B777-720C-78D3B88A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2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814E-9C62-B229-02F0-6E37E48C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96A6C-E8C5-E071-09D0-3133F4FC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EBB12-BE66-A200-6E8E-70E046A09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D3446-D264-A93B-C486-2194B031B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8226E-DFC3-927B-5226-BAAE48BA6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FDF1F-5C99-51C2-33FA-6803FA6F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2DB32-DA7A-379E-2174-595293BA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2683A-0573-3DC3-45B3-53008BFF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45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704D-3584-00E2-5039-1AC8C07F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43265-FDA4-1979-3F36-31A2CFB5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63F86-B5DF-678A-EAF9-B69AB38A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6A330-ADA9-D8F4-3911-7D98DC9F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2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C2D11-C69F-26E8-87B8-D8C35651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586D9-1FA1-B073-A476-6C668BBD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5D856-DE8C-92F3-92E6-F4FDCB7C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88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A824-39EE-CF17-C716-F828824A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2C8C-C283-6B13-3559-84D603161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A4389-371A-37D2-C64B-45B1B4E25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7EB32-9FDB-D3A5-C8AA-CA607CBB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45868-BC8D-5885-1100-5138FDC8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E9D32-AE82-CD27-DC3A-B6BA1506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65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6838-C782-487A-DA62-26C2BBB4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D9AD5-489C-055F-B73F-8EBB99E59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6D74A-5FBB-A054-E7B3-A09B38315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6B65A-99BB-9677-772D-54C6CA1B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997A6-34AC-137C-98F4-34082D64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6AD22-99DA-62E6-1E2F-DDF5A0CC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43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57F64-7A79-F5AC-5EAB-622447BD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2A948-8E33-139C-4672-881557F78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6622-8ADD-B983-6D40-62501D8DF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BC7D-06F9-4AAF-B0EC-8EC63B85948E}" type="datetimeFigureOut">
              <a:rPr lang="cs-CZ" smtClean="0"/>
              <a:t>11.01.2023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1B90A-EF69-FFAB-D987-9160550EE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5A3C-202D-84E1-2AFD-ED270600C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11BF-9063-440C-B01D-BAC1D04543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1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Let_Korean_Air_007" TargetMode="External"/><Relationship Id="rId3" Type="http://schemas.openxmlformats.org/officeDocument/2006/relationships/hyperlink" Target="https://www.gps.gov/multimedia/images/" TargetMode="External"/><Relationship Id="rId7" Type="http://schemas.openxmlformats.org/officeDocument/2006/relationships/hyperlink" Target="https://timeandnavigation.si.edu/multimedia-asset/timation-1-satellite" TargetMode="External"/><Relationship Id="rId2" Type="http://schemas.openxmlformats.org/officeDocument/2006/relationships/hyperlink" Target="https://upload.wikimedia.org/wikipedia/commons/thumb/7/7e/Trilateraci%C3%B3n.svg/1200px-Trilateraci%C3%B3n.sv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sdc.gsfc.nasa.gov/planetary/image/transit_2a_solrad_1.jpg" TargetMode="External"/><Relationship Id="rId5" Type="http://schemas.openxmlformats.org/officeDocument/2006/relationships/hyperlink" Target="https://upload.wikimedia.org/wikipedia/commons/3/39/Transit-1A.jpg" TargetMode="External"/><Relationship Id="rId4" Type="http://schemas.openxmlformats.org/officeDocument/2006/relationships/hyperlink" Target="https://www.depe.sk/gps/img/druzice.jpg" TargetMode="External"/><Relationship Id="rId9" Type="http://schemas.openxmlformats.org/officeDocument/2006/relationships/hyperlink" Target="https://www.gps.gov/systems/gps/modernization/sa/dat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c/c6/Sputnik_beep.og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CCF0-7033-5D5E-EADC-9EDB94058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1C95B-AE08-8E02-285D-C48BA0F1B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83932ABC-0BAA-832A-B237-9DC53EBBB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398"/>
            <a:ext cx="12192000" cy="7282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56D31-EA7A-04A3-4E45-D64FA080E2D5}"/>
              </a:ext>
            </a:extLst>
          </p:cNvPr>
          <p:cNvSpPr txBox="1"/>
          <p:nvPr/>
        </p:nvSpPr>
        <p:spPr>
          <a:xfrm>
            <a:off x="7285822" y="1940302"/>
            <a:ext cx="4458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  <a:latin typeface="Sylfaen" panose="010A0502050306030303" pitchFamily="18" charset="0"/>
              </a:rPr>
              <a:t>GPS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9B26D-1E3D-3B93-2DDE-4A6A46DB77AD}"/>
              </a:ext>
            </a:extLst>
          </p:cNvPr>
          <p:cNvSpPr txBox="1"/>
          <p:nvPr/>
        </p:nvSpPr>
        <p:spPr>
          <a:xfrm>
            <a:off x="7608983" y="3133285"/>
            <a:ext cx="3749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Gde</a:t>
            </a:r>
            <a:r>
              <a:rPr lang="cs-CZ" sz="4000" b="1" dirty="0">
                <a:solidFill>
                  <a:schemeClr val="bg1"/>
                </a:solidFill>
                <a:latin typeface="Sylfaen" panose="010A0502050306030303" pitchFamily="18" charset="0"/>
              </a:rPr>
              <a:t> Proboha </a:t>
            </a:r>
            <a:r>
              <a:rPr lang="cs-CZ" sz="40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Su</a:t>
            </a:r>
            <a:r>
              <a:rPr lang="cs-CZ" sz="4000" b="1" dirty="0">
                <a:solidFill>
                  <a:schemeClr val="bg1"/>
                </a:solidFill>
                <a:latin typeface="Sylfaen" panose="010A0502050306030303" pitchFamily="18" charset="0"/>
              </a:rPr>
              <a:t>?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647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CCF0-7033-5D5E-EADC-9EDB94058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1C95B-AE08-8E02-285D-C48BA0F1B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83932ABC-0BAA-832A-B237-9DC53EBBB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398"/>
            <a:ext cx="12192000" cy="7282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09B26D-1E3D-3B93-2DDE-4A6A46DB77AD}"/>
              </a:ext>
            </a:extLst>
          </p:cNvPr>
          <p:cNvSpPr txBox="1"/>
          <p:nvPr/>
        </p:nvSpPr>
        <p:spPr>
          <a:xfrm>
            <a:off x="7608983" y="3133285"/>
            <a:ext cx="3749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Gde</a:t>
            </a:r>
            <a:r>
              <a:rPr lang="cs-CZ" sz="4000" b="1" dirty="0">
                <a:solidFill>
                  <a:schemeClr val="bg1"/>
                </a:solidFill>
                <a:latin typeface="Sylfaen" panose="010A0502050306030303" pitchFamily="18" charset="0"/>
              </a:rPr>
              <a:t> Proboha </a:t>
            </a:r>
            <a:r>
              <a:rPr lang="cs-CZ" sz="40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Su</a:t>
            </a:r>
            <a:r>
              <a:rPr lang="cs-CZ" sz="4000" b="1" dirty="0">
                <a:solidFill>
                  <a:schemeClr val="bg1"/>
                </a:solidFill>
                <a:latin typeface="Sylfaen" panose="010A0502050306030303" pitchFamily="18" charset="0"/>
              </a:rPr>
              <a:t>?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98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BE1D-709A-C8D9-1081-D5EB1ECF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7FC9-7B66-C4B3-5670-4A5EDC2F0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>
                <a:hlinkClick r:id="rId2"/>
              </a:rPr>
              <a:t>https://upload.wikimedia.org/wikipedia/commons/thumb/7/7e/Trilateraci%C3%B3n.svg/1200px-Trilateraci%C3%B3n.svg.png</a:t>
            </a:r>
            <a:endParaRPr lang="cs-CZ" sz="1400" dirty="0"/>
          </a:p>
          <a:p>
            <a:r>
              <a:rPr lang="cs-CZ" sz="1400" dirty="0">
                <a:hlinkClick r:id="rId3"/>
              </a:rPr>
              <a:t>https://www.gps.gov/multimedia/images/</a:t>
            </a:r>
            <a:endParaRPr lang="cs-CZ" sz="1400" dirty="0"/>
          </a:p>
          <a:p>
            <a:r>
              <a:rPr lang="cs-CZ" sz="1400" dirty="0">
                <a:hlinkClick r:id="rId4"/>
              </a:rPr>
              <a:t>https://www.depe.sk/gps/img/druzice.jpg</a:t>
            </a:r>
            <a:endParaRPr lang="cs-CZ" sz="1400" dirty="0"/>
          </a:p>
          <a:p>
            <a:r>
              <a:rPr lang="cs-CZ" dirty="0">
                <a:hlinkClick r:id="rId5"/>
              </a:rPr>
              <a:t>https://upload.wikimedia.org/wikipedia/commons/3/39/Transit-1A.jpg</a:t>
            </a:r>
            <a:endParaRPr lang="cs-CZ" dirty="0"/>
          </a:p>
          <a:p>
            <a:r>
              <a:rPr lang="cs-CZ" dirty="0">
                <a:hlinkClick r:id="rId6"/>
              </a:rPr>
              <a:t>https://nssdc.gsfc.nasa.gov/planetary/image/transit_2a_solrad_1.jpg</a:t>
            </a:r>
            <a:endParaRPr lang="cs-CZ" dirty="0"/>
          </a:p>
          <a:p>
            <a:r>
              <a:rPr lang="cs-CZ" dirty="0">
                <a:hlinkClick r:id="rId7"/>
              </a:rPr>
              <a:t>https://timeandnavigation.si.edu/multimedia-asset/timation-1-satellite</a:t>
            </a:r>
            <a:endParaRPr lang="cs-CZ" dirty="0"/>
          </a:p>
          <a:p>
            <a:r>
              <a:rPr lang="cs-CZ" dirty="0">
                <a:hlinkClick r:id="rId8"/>
              </a:rPr>
              <a:t>https://cs.wikipedia.org/wiki/Let_Korean_Air_007</a:t>
            </a:r>
            <a:endParaRPr lang="cs-CZ" dirty="0"/>
          </a:p>
          <a:p>
            <a:r>
              <a:rPr lang="cs-CZ" dirty="0">
                <a:hlinkClick r:id="rId9"/>
              </a:rPr>
              <a:t>https://www.gps.gov/systems/gps/modernization/sa/data/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32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FDAD-315E-AEFD-F568-D243C5E1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72BC84F4-82DD-034E-40F7-73AA4410F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854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96C94-02AC-027F-1F66-A93D04F7618A}"/>
              </a:ext>
            </a:extLst>
          </p:cNvPr>
          <p:cNvSpPr txBox="1"/>
          <p:nvPr/>
        </p:nvSpPr>
        <p:spPr>
          <a:xfrm>
            <a:off x="418641" y="1182231"/>
            <a:ext cx="49575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Sylfaen" panose="010A0502050306030303" pitchFamily="18" charset="0"/>
              </a:rPr>
              <a:t>Sputnik 1 – 1957</a:t>
            </a:r>
          </a:p>
          <a:p>
            <a:r>
              <a:rPr lang="cs-CZ" sz="2800" dirty="0">
                <a:solidFill>
                  <a:schemeClr val="bg1"/>
                </a:solidFill>
                <a:latin typeface="Sylfaen" panose="010A050205030603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20MHz a 40MHz</a:t>
            </a:r>
            <a:endParaRPr lang="cs-CZ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r>
              <a:rPr lang="cs-CZ" sz="2800" dirty="0">
                <a:solidFill>
                  <a:schemeClr val="bg1"/>
                </a:solidFill>
                <a:latin typeface="Sylfaen" panose="010A0502050306030303" pitchFamily="18" charset="0"/>
              </a:rPr>
              <a:t>58cm</a:t>
            </a:r>
          </a:p>
          <a:p>
            <a:r>
              <a:rPr lang="cs-CZ" sz="2800" dirty="0">
                <a:solidFill>
                  <a:schemeClr val="bg1"/>
                </a:solidFill>
                <a:latin typeface="Sylfaen" panose="010A0502050306030303" pitchFamily="18" charset="0"/>
              </a:rPr>
              <a:t>80kg (50kg baterie)</a:t>
            </a:r>
          </a:p>
          <a:p>
            <a:r>
              <a:rPr lang="cs-CZ" sz="2800" dirty="0">
                <a:solidFill>
                  <a:schemeClr val="bg1"/>
                </a:solidFill>
                <a:latin typeface="Sylfaen" panose="010A0502050306030303" pitchFamily="18" charset="0"/>
              </a:rPr>
              <a:t>Život – 4 měsíce</a:t>
            </a:r>
          </a:p>
        </p:txBody>
      </p:sp>
    </p:spTree>
    <p:extLst>
      <p:ext uri="{BB962C8B-B14F-4D97-AF65-F5344CB8AC3E}">
        <p14:creationId xmlns:p14="http://schemas.microsoft.com/office/powerpoint/2010/main" val="23466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6914-6855-16C1-69E7-984EAEAE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95" y="1593749"/>
            <a:ext cx="2832652" cy="1325563"/>
          </a:xfrm>
        </p:spPr>
        <p:txBody>
          <a:bodyPr/>
          <a:lstStyle/>
          <a:p>
            <a:r>
              <a:rPr lang="cs-CZ" dirty="0" err="1">
                <a:latin typeface="Sylfaen" panose="010A0502050306030303" pitchFamily="18" charset="0"/>
              </a:rPr>
              <a:t>Trilaterace</a:t>
            </a:r>
            <a:endParaRPr lang="cs-CZ" dirty="0">
              <a:latin typeface="Sylfaen" panose="010A0502050306030303" pitchFamily="18" charset="0"/>
            </a:endParaRPr>
          </a:p>
        </p:txBody>
      </p:sp>
      <p:pic>
        <p:nvPicPr>
          <p:cNvPr id="5" name="Content Placeholder 4" descr="A picture containing dome, accessory&#10;&#10;Description automatically generated">
            <a:extLst>
              <a:ext uri="{FF2B5EF4-FFF2-40B4-BE49-F238E27FC236}">
                <a16:creationId xmlns:a16="http://schemas.microsoft.com/office/drawing/2014/main" id="{317E2D95-DB1F-5807-1F11-53D2E5546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72" y="330409"/>
            <a:ext cx="5008628" cy="4044468"/>
          </a:xfr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64F5FEEB-0042-3DBE-EB67-06CE81020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6" y="4184441"/>
            <a:ext cx="74104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E8D4-373E-602C-A1B5-97EDF848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Sylfaen" panose="010A0502050306030303" pitchFamily="18" charset="0"/>
              </a:rPr>
              <a:t>Polární dráha družice</a:t>
            </a:r>
          </a:p>
        </p:txBody>
      </p:sp>
      <p:pic>
        <p:nvPicPr>
          <p:cNvPr id="6" name="Polar_orbit.ogv.360p.vp9">
            <a:hlinkClick r:id="" action="ppaction://media"/>
            <a:extLst>
              <a:ext uri="{FF2B5EF4-FFF2-40B4-BE49-F238E27FC236}">
                <a16:creationId xmlns:a16="http://schemas.microsoft.com/office/drawing/2014/main" id="{A781FB56-4541-FD7D-E124-F9D8F1AF10B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571" y="2023928"/>
            <a:ext cx="4351338" cy="4351338"/>
          </a:xfrm>
        </p:spPr>
      </p:pic>
      <p:pic>
        <p:nvPicPr>
          <p:cNvPr id="8" name="Picture 7" descr="A group of me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F7ADF962-ABD8-DC4A-A833-39F5C25AA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7" y="2064264"/>
            <a:ext cx="4738612" cy="43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84F2-D324-B0B3-4FFE-669C563C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Sylfaen" panose="010A0502050306030303" pitchFamily="18" charset="0"/>
              </a:rPr>
              <a:t>Transit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CC06-6E04-877D-B401-FDA255B0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ylfaen" panose="010A0502050306030303" pitchFamily="18" charset="0"/>
              </a:rPr>
              <a:t>Od 1963 až 1996!</a:t>
            </a:r>
          </a:p>
          <a:p>
            <a:r>
              <a:rPr lang="cs-CZ" dirty="0">
                <a:latin typeface="Sylfaen" panose="010A0502050306030303" pitchFamily="18" charset="0"/>
              </a:rPr>
              <a:t>+/- 25 až 100m</a:t>
            </a:r>
          </a:p>
          <a:p>
            <a:r>
              <a:rPr lang="cs-CZ" dirty="0">
                <a:latin typeface="Sylfaen" panose="010A0502050306030303" pitchFamily="18" charset="0"/>
              </a:rPr>
              <a:t>„2D“</a:t>
            </a:r>
          </a:p>
          <a:p>
            <a:r>
              <a:rPr lang="cs-CZ" dirty="0">
                <a:latin typeface="Sylfaen" panose="010A0502050306030303" pitchFamily="18" charset="0"/>
              </a:rPr>
              <a:t>Nemožnost rozšiřitelnosti</a:t>
            </a:r>
          </a:p>
          <a:p>
            <a:r>
              <a:rPr lang="cs-CZ" dirty="0">
                <a:latin typeface="Sylfaen" panose="010A0502050306030303" pitchFamily="18" charset="0"/>
              </a:rPr>
              <a:t>Přesný čas kdekoliv na zemi</a:t>
            </a:r>
          </a:p>
          <a:p>
            <a:r>
              <a:rPr lang="cs-CZ" dirty="0">
                <a:latin typeface="Sylfaen" panose="010A0502050306030303" pitchFamily="18" charset="0"/>
              </a:rPr>
              <a:t>Určen pro lokalizaci ponorek</a:t>
            </a:r>
          </a:p>
          <a:p>
            <a:endParaRPr lang="cs-CZ" dirty="0"/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48A7EC7-9EFB-C6EE-FE2E-634AC16A9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57" y="1629252"/>
            <a:ext cx="4086037" cy="48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84F2-D324-B0B3-4FFE-669C563C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Sylfaen" panose="010A0502050306030303" pitchFamily="18" charset="0"/>
              </a:rPr>
              <a:t>Timation</a:t>
            </a:r>
            <a:endParaRPr lang="cs-CZ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CC06-6E04-877D-B401-FDA255B0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ylfaen" panose="010A0502050306030303" pitchFamily="18" charset="0"/>
              </a:rPr>
              <a:t>Od roku 1967</a:t>
            </a:r>
          </a:p>
          <a:p>
            <a:r>
              <a:rPr lang="cs-CZ" dirty="0">
                <a:latin typeface="Sylfaen" panose="010A0502050306030303" pitchFamily="18" charset="0"/>
              </a:rPr>
              <a:t>+/- 25m</a:t>
            </a:r>
          </a:p>
          <a:p>
            <a:r>
              <a:rPr lang="cs-CZ" dirty="0">
                <a:latin typeface="Sylfaen" panose="010A0502050306030303" pitchFamily="18" charset="0"/>
              </a:rPr>
              <a:t>Nejdříve jen „2D“, následně „3D“</a:t>
            </a:r>
          </a:p>
          <a:p>
            <a:r>
              <a:rPr lang="cs-CZ" dirty="0">
                <a:latin typeface="Sylfaen" panose="010A0502050306030303" pitchFamily="18" charset="0"/>
              </a:rPr>
              <a:t>27 satelitů</a:t>
            </a:r>
          </a:p>
          <a:p>
            <a:r>
              <a:rPr lang="cs-CZ" dirty="0">
                <a:latin typeface="Sylfaen" panose="010A0502050306030303" pitchFamily="18" charset="0"/>
              </a:rPr>
              <a:t>Využití atomových hodin</a:t>
            </a:r>
          </a:p>
        </p:txBody>
      </p:sp>
      <p:pic>
        <p:nvPicPr>
          <p:cNvPr id="4" name="Picture 3" descr="A picture containing indoor, engine, cluttered&#10;&#10;Description automatically generated">
            <a:extLst>
              <a:ext uri="{FF2B5EF4-FFF2-40B4-BE49-F238E27FC236}">
                <a16:creationId xmlns:a16="http://schemas.microsoft.com/office/drawing/2014/main" id="{9E9084DC-FF28-E5CD-802E-ABDE94FC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49" y="1921830"/>
            <a:ext cx="5262603" cy="4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84F2-D324-B0B3-4FFE-669C563C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Sylfaen" panose="010A0502050306030303" pitchFamily="18" charset="0"/>
              </a:rPr>
              <a:t>NAVSTAR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CC06-6E04-877D-B401-FDA255B07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ylfaen" panose="010A0502050306030303" pitchFamily="18" charset="0"/>
              </a:rPr>
              <a:t>Spojení všech návrhů</a:t>
            </a:r>
          </a:p>
          <a:p>
            <a:pPr lvl="1"/>
            <a:r>
              <a:rPr lang="cs-CZ" dirty="0">
                <a:latin typeface="Sylfaen" panose="010A0502050306030303" pitchFamily="18" charset="0"/>
              </a:rPr>
              <a:t>Hodiny z </a:t>
            </a:r>
            <a:r>
              <a:rPr lang="cs-CZ" dirty="0" err="1">
                <a:latin typeface="Sylfaen" panose="010A0502050306030303" pitchFamily="18" charset="0"/>
              </a:rPr>
              <a:t>Timation</a:t>
            </a:r>
            <a:endParaRPr lang="cs-CZ" dirty="0">
              <a:latin typeface="Sylfaen" panose="010A0502050306030303" pitchFamily="18" charset="0"/>
            </a:endParaRPr>
          </a:p>
          <a:p>
            <a:pPr lvl="1"/>
            <a:r>
              <a:rPr lang="cs-CZ" dirty="0">
                <a:latin typeface="Sylfaen" panose="010A0502050306030303" pitchFamily="18" charset="0"/>
              </a:rPr>
              <a:t>Kódování podle 621B</a:t>
            </a:r>
          </a:p>
          <a:p>
            <a:pPr lvl="1"/>
            <a:r>
              <a:rPr lang="cs-CZ" dirty="0">
                <a:latin typeface="Sylfaen" panose="010A0502050306030303" pitchFamily="18" charset="0"/>
              </a:rPr>
              <a:t>Orbitální rozložení podle Transit</a:t>
            </a:r>
          </a:p>
          <a:p>
            <a:r>
              <a:rPr lang="cs-CZ" dirty="0">
                <a:latin typeface="Sylfaen" panose="010A0502050306030303" pitchFamily="18" charset="0"/>
              </a:rPr>
              <a:t>Testováno od 1974, spuštěno 1978</a:t>
            </a:r>
          </a:p>
          <a:p>
            <a:r>
              <a:rPr lang="cs-CZ" dirty="0">
                <a:latin typeface="Sylfaen" panose="010A0502050306030303" pitchFamily="18" charset="0"/>
              </a:rPr>
              <a:t>Armádní použití, komerční nepoužitelné</a:t>
            </a:r>
          </a:p>
          <a:p>
            <a:r>
              <a:rPr lang="cs-CZ" dirty="0">
                <a:latin typeface="Sylfaen" panose="010A0502050306030303" pitchFamily="18" charset="0"/>
              </a:rPr>
              <a:t>+/- 140m vertikálně, </a:t>
            </a:r>
          </a:p>
          <a:p>
            <a:r>
              <a:rPr lang="cs-CZ" dirty="0">
                <a:latin typeface="Sylfaen" panose="010A0502050306030303" pitchFamily="18" charset="0"/>
              </a:rPr>
              <a:t>+/- 100m horizontálně</a:t>
            </a:r>
          </a:p>
        </p:txBody>
      </p:sp>
      <p:pic>
        <p:nvPicPr>
          <p:cNvPr id="8" name="Picture 7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42783BCD-6B65-0756-5E01-218434B61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95" y="169068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84F2-D324-B0B3-4FFE-669C563C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Sylfaen" panose="010A0502050306030303" pitchFamily="18" charset="0"/>
              </a:rPr>
              <a:t>KAL 007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FBDA338-CD98-7A9B-2F13-5A75643D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01" y="1496028"/>
            <a:ext cx="4820798" cy="4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84F2-D324-B0B3-4FFE-669C563C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Sylfaen" panose="010A0502050306030303" pitchFamily="18" charset="0"/>
              </a:rPr>
              <a:t>Květen 2000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3958667-24C0-AE02-7AB6-47953B80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9" y="1690612"/>
            <a:ext cx="6657878" cy="4802263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50BB46C0-23A7-CE12-BB49-0C4288B1F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77" y="69980"/>
            <a:ext cx="2925010" cy="335902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03E5226C-DDF5-A901-1CBC-227C2614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77" y="3526971"/>
            <a:ext cx="2944294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258</Words>
  <Application>Microsoft Office PowerPoint</Application>
  <PresentationFormat>Widescreen</PresentationFormat>
  <Paragraphs>44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Trilaterace</vt:lpstr>
      <vt:lpstr>Polární dráha družice</vt:lpstr>
      <vt:lpstr>Transit</vt:lpstr>
      <vt:lpstr>Timation</vt:lpstr>
      <vt:lpstr>NAVSTAR GPS</vt:lpstr>
      <vt:lpstr>KAL 007</vt:lpstr>
      <vt:lpstr>Květen 2000</vt:lpstr>
      <vt:lpstr>PowerPoint Presentation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Mikoláš Fromm</dc:creator>
  <cp:lastModifiedBy>Mikoláš Fromm</cp:lastModifiedBy>
  <cp:revision>3</cp:revision>
  <dcterms:created xsi:type="dcterms:W3CDTF">2023-01-11T12:53:50Z</dcterms:created>
  <dcterms:modified xsi:type="dcterms:W3CDTF">2023-01-11T14:22:50Z</dcterms:modified>
</cp:coreProperties>
</file>